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4" r:id="rId12"/>
    <p:sldId id="275" r:id="rId13"/>
    <p:sldId id="276" r:id="rId14"/>
    <p:sldId id="271" r:id="rId15"/>
    <p:sldId id="266" r:id="rId16"/>
    <p:sldId id="267" r:id="rId17"/>
    <p:sldId id="277" r:id="rId18"/>
  </p:sldIdLst>
  <p:sldSz cx="13004800" cy="9753600"/>
  <p:notesSz cx="6858000" cy="9144000"/>
  <p:defaultTextStyle>
    <a:lvl1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1pPr>
    <a:lvl2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2pPr>
    <a:lvl3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3pPr>
    <a:lvl4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4pPr>
    <a:lvl5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5pPr>
    <a:lvl6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6pPr>
    <a:lvl7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7pPr>
    <a:lvl8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8pPr>
    <a:lvl9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DDBF0"/>
          </a:solidFill>
        </a:fill>
      </a:tcStyle>
    </a:wholeTbl>
    <a:band2H>
      <a:tcTxStyle/>
      <a:tcStyle>
        <a:tcBdr/>
        <a:fill>
          <a:solidFill>
            <a:srgbClr val="E8EEF8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EFE0CC"/>
          </a:solidFill>
        </a:fill>
      </a:tcStyle>
    </a:wholeTbl>
    <a:band2H>
      <a:tcTxStyle/>
      <a:tcStyle>
        <a:tcBdr/>
        <a:fill>
          <a:solidFill>
            <a:srgbClr val="F7F0E7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FCEE2"/>
          </a:solidFill>
        </a:fill>
      </a:tcStyle>
    </a:wholeTbl>
    <a:band2H>
      <a:tcTxStyle/>
      <a:tcStyle>
        <a:tcBdr/>
        <a:fill>
          <a:solidFill>
            <a:srgbClr val="E8E8F1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/>
      <a:tcStyle>
        <a:tcBdr/>
        <a:fill>
          <a:solidFill>
            <a:srgbClr val="858585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ACDD8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508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254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656198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78099" y="219074"/>
            <a:ext cx="7848603" cy="45339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78099" y="4981575"/>
            <a:ext cx="7848603" cy="33909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578099" y="3733800"/>
            <a:ext cx="7848603" cy="36766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2578099" y="7467600"/>
            <a:ext cx="7848603" cy="22860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3352798"/>
            <a:ext cx="7848603" cy="3048003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911349" y="0"/>
            <a:ext cx="4400552" cy="4752975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911349" y="4810123"/>
            <a:ext cx="4400552" cy="49434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578099" y="1260059"/>
            <a:ext cx="7848603" cy="212808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78099" y="3267074"/>
            <a:ext cx="4095752" cy="4343402"/>
          </a:xfrm>
          <a:prstGeom prst="rect">
            <a:avLst/>
          </a:prstGeom>
        </p:spPr>
        <p:txBody>
          <a:bodyPr/>
          <a:lstStyle>
            <a:lvl1pPr marL="419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2578099" y="2171699"/>
            <a:ext cx="7848603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78099" y="1381124"/>
            <a:ext cx="7848603" cy="188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78099" y="3267074"/>
            <a:ext cx="7848603" cy="4343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1pPr>
      <a:lvl2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2pPr>
      <a:lvl3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3pPr>
      <a:lvl4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4pPr>
      <a:lvl5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5pPr>
      <a:lvl6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6pPr>
      <a:lvl7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7pPr>
      <a:lvl8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8pPr>
      <a:lvl9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9pPr>
    </p:titleStyle>
    <p:bodyStyle>
      <a:lvl1pPr marL="60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1pPr>
      <a:lvl2pPr marL="1242391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5pPr>
      <a:lvl6pPr marL="3782390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6pPr>
      <a:lvl7pPr marL="441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7pPr>
      <a:lvl8pPr marL="5052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8pPr>
      <a:lvl9pPr marL="5687390" indent="-607390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578098" y="2657474"/>
            <a:ext cx="7848604" cy="2095502"/>
          </a:xfrm>
          <a:prstGeom prst="rect">
            <a:avLst/>
          </a:prstGeom>
        </p:spPr>
        <p:txBody>
          <a:bodyPr/>
          <a:lstStyle>
            <a:lvl1pPr defTabSz="443991">
              <a:defRPr sz="6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200" dirty="0" smtClean="0">
                <a:solidFill>
                  <a:srgbClr val="45A7DE"/>
                </a:solidFill>
              </a:rPr>
              <a:t>kooperative, verteilte </a:t>
            </a:r>
            <a:r>
              <a:rPr sz="6200" dirty="0" err="1" smtClean="0">
                <a:solidFill>
                  <a:srgbClr val="45A7DE"/>
                </a:solidFill>
              </a:rPr>
              <a:t>Überwachung</a:t>
            </a:r>
            <a:endParaRPr sz="6200" dirty="0">
              <a:solidFill>
                <a:srgbClr val="45A7DE"/>
              </a:solidFill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578098" y="4981575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eines</a:t>
            </a:r>
            <a:r>
              <a:rPr sz="3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Gebiets</a:t>
            </a:r>
            <a:r>
              <a:rPr sz="3800" dirty="0">
                <a:solidFill>
                  <a:schemeClr val="tx2">
                    <a:lumMod val="50000"/>
                  </a:schemeClr>
                </a:solidFill>
              </a:rPr>
              <a:t> auf </a:t>
            </a: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Eindringlinge</a:t>
            </a:r>
            <a:endParaRPr sz="3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517173"/>
            <a:ext cx="11182865" cy="679982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bilden eigenständig Liste</a:t>
            </a: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Von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wird Koordinator gewählt</a:t>
            </a: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abwechselnde Überwachung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nur 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Koordinator überwacht Gebiet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alle anderen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sind inaktiv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entdeckt Koordinator Eindringling, weckt er alle anderen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Raspberrys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34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517174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Wie wird Koordinator gewählt?</a:t>
            </a:r>
          </a:p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durch Ringalgorithmus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3710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904617" y="2986016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Koordinator sendet nach 15 Minuten ELECTION Nachricht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7684877" y="5178374"/>
            <a:ext cx="4012317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sendet ELECTION Nachricht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540589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err="1" smtClean="0">
                <a:solidFill>
                  <a:srgbClr val="45A7DE"/>
                </a:solidFill>
              </a:rPr>
              <a:t>Codis</a:t>
            </a:r>
            <a:r>
              <a:rPr lang="de-DE" sz="6650" dirty="0" smtClean="0">
                <a:solidFill>
                  <a:srgbClr val="45A7DE"/>
                </a:solidFill>
              </a:rPr>
              <a:t> als verteiltes System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3" name="Shape 59"/>
          <p:cNvSpPr>
            <a:spLocks noGrp="1"/>
          </p:cNvSpPr>
          <p:nvPr>
            <p:ph type="body" idx="1"/>
          </p:nvPr>
        </p:nvSpPr>
        <p:spPr>
          <a:xfrm>
            <a:off x="801911" y="2951541"/>
            <a:ext cx="11182865" cy="1745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Erhält ein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Raspberry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ELECTION Nachricht, sendet er an alle COORDINATOR Nachricht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0856" y="4527531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5888" y="6176283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5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3245" y="5892077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rtl="0" latinLnBrk="1" hangingPunct="0"/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&lt;Koordinator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&gt;</a:t>
            </a:r>
            <a:endParaRPr lang="de-DE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85" y="849728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4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4877" y="8110098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3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06283" y="5343139"/>
            <a:ext cx="1106962" cy="54893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H="1">
            <a:off x="8229600" y="6707685"/>
            <a:ext cx="481914" cy="140241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 flipH="1">
            <a:off x="5101812" y="8336680"/>
            <a:ext cx="2583065" cy="424261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866769" y="7015540"/>
            <a:ext cx="881727" cy="148174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 flipV="1">
            <a:off x="2766385" y="5226908"/>
            <a:ext cx="1904471" cy="949375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lgDash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5251622" y="6707685"/>
            <a:ext cx="2861623" cy="1789603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endCxn id="5" idx="3"/>
          </p:cNvCxnSpPr>
          <p:nvPr/>
        </p:nvCxnSpPr>
        <p:spPr>
          <a:xfrm flipH="1">
            <a:off x="3491315" y="6487297"/>
            <a:ext cx="4621930" cy="96790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52519" y="5343139"/>
            <a:ext cx="1860726" cy="686958"/>
          </a:xfrm>
          <a:prstGeom prst="straightConnector1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3698156" y="6633483"/>
            <a:ext cx="3621294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sendet COORDINATOR Nachricht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903689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5" y="7302324"/>
            <a:ext cx="1054421" cy="1677753"/>
          </a:xfrm>
          <a:prstGeom prst="rect">
            <a:avLst/>
          </a:prstGeom>
        </p:spPr>
      </p:pic>
      <p:sp>
        <p:nvSpPr>
          <p:cNvPr id="724" name="Shape 724"/>
          <p:cNvSpPr>
            <a:spLocks noGrp="1"/>
          </p:cNvSpPr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50">
                <a:solidFill>
                  <a:srgbClr val="45A7DE"/>
                </a:solidFill>
              </a:rPr>
              <a:t>Entdecken von Eindringlingen</a:t>
            </a:r>
          </a:p>
        </p:txBody>
      </p:sp>
      <p:sp>
        <p:nvSpPr>
          <p:cNvPr id="2" name="Rectangle 1"/>
          <p:cNvSpPr/>
          <p:nvPr/>
        </p:nvSpPr>
        <p:spPr>
          <a:xfrm rot="2773348">
            <a:off x="2829700" y="5245409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1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&lt;Koordinator&gt;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4" name="Rectangle 3"/>
          <p:cNvSpPr/>
          <p:nvPr/>
        </p:nvSpPr>
        <p:spPr>
          <a:xfrm rot="19562783">
            <a:off x="9237207" y="5607872"/>
            <a:ext cx="2335427" cy="81560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RasPi</a:t>
            </a:r>
            <a:r>
              <a:rPr kumimoji="0" lang="de-DE" sz="2400" b="0" i="0" u="none" strike="noStrike" cap="none" spc="0" normalizeH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 2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6168599" y="2556706"/>
            <a:ext cx="2419349" cy="6275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Marker Felt"/>
                <a:ea typeface="Marker Felt"/>
                <a:cs typeface="Marker Felt"/>
                <a:sym typeface="Marker Felt"/>
              </a:rPr>
              <a:t>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arker Felt"/>
              <a:ea typeface="Marker Felt"/>
              <a:cs typeface="Marker Felt"/>
              <a:sym typeface="Marker Fe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099757" y="6213053"/>
            <a:ext cx="4105641" cy="91902"/>
          </a:xfrm>
          <a:prstGeom prst="straightConnector1">
            <a:avLst/>
          </a:prstGeom>
          <a:noFill/>
          <a:ln w="381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>
            <a:off x="4497862" y="6840602"/>
            <a:ext cx="5140411" cy="165537"/>
          </a:xfrm>
          <a:prstGeom prst="straightConnector1">
            <a:avLst/>
          </a:prstGeom>
          <a:noFill/>
          <a:ln w="38100" cap="flat">
            <a:solidFill>
              <a:schemeClr val="tx2">
                <a:lumMod val="50000"/>
              </a:schemeClr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1165665" y="2961117"/>
            <a:ext cx="314348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1. </a:t>
            </a: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rkennt 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150" y="7021875"/>
            <a:ext cx="332943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2. weckt anderen </a:t>
            </a:r>
            <a:r>
              <a:rPr lang="de-DE" sz="2400" dirty="0" err="1" smtClean="0">
                <a:solidFill>
                  <a:schemeClr val="tx2">
                    <a:lumMod val="50000"/>
                  </a:schemeClr>
                </a:solidFill>
              </a:rPr>
              <a:t>RasPi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0243" y="5735718"/>
            <a:ext cx="4031552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4. sagt Koordinator Bescheid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47060" y="2130125"/>
            <a:ext cx="314348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3. erkennt Eindringling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25" name="Straight Arrow Connector 24"/>
          <p:cNvCxnSpPr>
            <a:stCxn id="2" idx="2"/>
          </p:cNvCxnSpPr>
          <p:nvPr/>
        </p:nvCxnSpPr>
        <p:spPr>
          <a:xfrm flipH="1">
            <a:off x="1902941" y="5935357"/>
            <a:ext cx="1800025" cy="183913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761" y="6140129"/>
            <a:ext cx="267861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sym typeface="Marker Felt"/>
              </a:rPr>
              <a:t>5. sendet Warnung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793524" y="2362200"/>
            <a:ext cx="1124465" cy="2432222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/>
          <p:nvPr/>
        </p:nvCxnSpPr>
        <p:spPr>
          <a:xfrm flipV="1">
            <a:off x="4909933" y="3586179"/>
            <a:ext cx="3159029" cy="2405011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/>
        </p:nvCxnSpPr>
        <p:spPr>
          <a:xfrm>
            <a:off x="9810440" y="2517951"/>
            <a:ext cx="952295" cy="2695440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/>
          <p:nvPr/>
        </p:nvCxnSpPr>
        <p:spPr>
          <a:xfrm>
            <a:off x="6592009" y="4776409"/>
            <a:ext cx="3046264" cy="1214781"/>
          </a:xfrm>
          <a:prstGeom prst="line">
            <a:avLst/>
          </a:prstGeom>
          <a:noFill/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Andere Ansätze</a:t>
            </a:r>
          </a:p>
        </p:txBody>
      </p:sp>
      <p:sp>
        <p:nvSpPr>
          <p:cNvPr id="707" name="Shape 707"/>
          <p:cNvSpPr>
            <a:spLocks noGrp="1"/>
          </p:cNvSpPr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Motion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Webcam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als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Überwachungskamera</a:t>
            </a:r>
            <a:endParaRPr sz="4400" dirty="0">
              <a:solidFill>
                <a:schemeClr val="tx2">
                  <a:lumMod val="50000"/>
                </a:schemeClr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Ressourcenintensiv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(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für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einen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Raspberry Pi)</a:t>
            </a:r>
          </a:p>
        </p:txBody>
      </p:sp>
      <p:grpSp>
        <p:nvGrpSpPr>
          <p:cNvPr id="710" name="Group 710"/>
          <p:cNvGrpSpPr/>
          <p:nvPr/>
        </p:nvGrpSpPr>
        <p:grpSpPr>
          <a:xfrm rot="20936016">
            <a:off x="7397544" y="2736929"/>
            <a:ext cx="5134052" cy="4279742"/>
            <a:chOff x="-12700" y="-355599"/>
            <a:chExt cx="5134050" cy="4279741"/>
          </a:xfrm>
        </p:grpSpPr>
        <p:pic>
          <p:nvPicPr>
            <p:cNvPr id="709" name="moti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108652" cy="3809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8" name="Picture 707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5134052" cy="42797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 dirty="0" err="1">
                <a:solidFill>
                  <a:srgbClr val="45A7DE"/>
                </a:solidFill>
              </a:rPr>
              <a:t>Andere</a:t>
            </a:r>
            <a:r>
              <a:rPr sz="7000" dirty="0">
                <a:solidFill>
                  <a:srgbClr val="45A7DE"/>
                </a:solidFill>
              </a:rPr>
              <a:t> </a:t>
            </a:r>
            <a:r>
              <a:rPr sz="7000" dirty="0" err="1">
                <a:solidFill>
                  <a:srgbClr val="45A7DE"/>
                </a:solidFill>
              </a:rPr>
              <a:t>Ansätze</a:t>
            </a:r>
            <a:endParaRPr sz="7000" dirty="0">
              <a:solidFill>
                <a:srgbClr val="45A7DE"/>
              </a:solidFill>
            </a:endParaRPr>
          </a:p>
        </p:txBody>
      </p:sp>
      <p:sp>
        <p:nvSpPr>
          <p:cNvPr id="713" name="Shape 713"/>
          <p:cNvSpPr>
            <a:spLocks noGrp="1"/>
          </p:cNvSpPr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6651" lvl="0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Motion -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Erweiterbarkeit</a:t>
            </a:r>
            <a:endParaRPr sz="3959" dirty="0">
              <a:solidFill>
                <a:schemeClr val="tx2">
                  <a:lumMod val="50000"/>
                </a:schemeClr>
              </a:solidFill>
            </a:endParaRPr>
          </a:p>
          <a:p>
            <a:pPr marL="1118151" lvl="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mehrere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Kameras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werden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unterstützt</a:t>
            </a:r>
            <a:endParaRPr sz="3959" dirty="0">
              <a:solidFill>
                <a:schemeClr val="tx2">
                  <a:lumMod val="50000"/>
                </a:schemeClr>
              </a:solidFill>
            </a:endParaRPr>
          </a:p>
          <a:p>
            <a:pPr marL="1118151" lvl="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keine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Kommunikation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der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unterschiedlichen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Kameras</a:t>
            </a:r>
            <a:r>
              <a:rPr sz="3959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959" dirty="0" err="1">
                <a:solidFill>
                  <a:schemeClr val="tx2">
                    <a:lumMod val="50000"/>
                  </a:schemeClr>
                </a:solidFill>
              </a:rPr>
              <a:t>untereinander</a:t>
            </a:r>
            <a:endParaRPr sz="3959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000" dirty="0" smtClean="0">
                <a:solidFill>
                  <a:srgbClr val="45A7DE"/>
                </a:solidFill>
              </a:rPr>
              <a:t>Evaluation</a:t>
            </a:r>
            <a:endParaRPr sz="7000" dirty="0">
              <a:solidFill>
                <a:srgbClr val="45A7DE"/>
              </a:solidFill>
            </a:endParaRPr>
          </a:p>
        </p:txBody>
      </p:sp>
      <p:sp>
        <p:nvSpPr>
          <p:cNvPr id="713" name="Shape 713"/>
          <p:cNvSpPr>
            <a:spLocks noGrp="1"/>
          </p:cNvSpPr>
          <p:nvPr>
            <p:ph type="body" idx="1"/>
          </p:nvPr>
        </p:nvSpPr>
        <p:spPr>
          <a:xfrm>
            <a:off x="944584" y="3346300"/>
            <a:ext cx="11171216" cy="5931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6651" lvl="0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de-DE" sz="3959" dirty="0" smtClean="0">
                <a:solidFill>
                  <a:schemeClr val="tx2">
                    <a:lumMod val="50000"/>
                  </a:schemeClr>
                </a:solidFill>
              </a:rPr>
              <a:t>bessere CPU-Auslastung</a:t>
            </a:r>
          </a:p>
          <a:p>
            <a:pPr marL="1181652" lvl="1" indent="-546651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de-DE" sz="3959" dirty="0" smtClean="0">
                <a:solidFill>
                  <a:schemeClr val="tx2">
                    <a:lumMod val="50000"/>
                  </a:schemeClr>
                </a:solidFill>
              </a:rPr>
              <a:t>wegen abwechselnder Überwachung</a:t>
            </a:r>
          </a:p>
          <a:p>
            <a:pPr marL="546651" lvl="0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de-DE" sz="3959" dirty="0" smtClean="0">
                <a:solidFill>
                  <a:schemeClr val="tx2">
                    <a:lumMod val="50000"/>
                  </a:schemeClr>
                </a:solidFill>
              </a:rPr>
              <a:t>bessere Ausfalltoleranz</a:t>
            </a:r>
          </a:p>
          <a:p>
            <a:pPr marL="1181652" lvl="1" indent="-546651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lang="de-DE" sz="3959" dirty="0" smtClean="0">
                <a:solidFill>
                  <a:schemeClr val="tx2">
                    <a:lumMod val="50000"/>
                  </a:schemeClr>
                </a:solidFill>
              </a:rPr>
              <a:t>durch </a:t>
            </a:r>
            <a:r>
              <a:rPr lang="de-DE" sz="3959" dirty="0" err="1" smtClean="0">
                <a:solidFill>
                  <a:schemeClr val="tx2">
                    <a:lumMod val="50000"/>
                  </a:schemeClr>
                </a:solidFill>
              </a:rPr>
              <a:t>Heartbeat</a:t>
            </a:r>
            <a:r>
              <a:rPr lang="de-DE" sz="3959" dirty="0" smtClean="0">
                <a:solidFill>
                  <a:schemeClr val="tx2">
                    <a:lumMod val="50000"/>
                  </a:schemeClr>
                </a:solidFill>
              </a:rPr>
              <a:t>-Mechanismus</a:t>
            </a:r>
            <a:endParaRPr sz="3959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448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3.jpeg"/>
          <p:cNvPicPr/>
          <p:nvPr/>
        </p:nvPicPr>
        <p:blipFill>
          <a:blip r:embed="rId2">
            <a:extLst/>
          </a:blip>
          <a:srcRect l="47" r="47"/>
          <a:stretch>
            <a:fillRect/>
          </a:stretch>
        </p:blipFill>
        <p:spPr>
          <a:xfrm>
            <a:off x="2605952" y="1706062"/>
            <a:ext cx="7800979" cy="4392228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2578098" y="6172199"/>
            <a:ext cx="7848604" cy="1238253"/>
          </a:xfrm>
          <a:prstGeom prst="rect">
            <a:avLst/>
          </a:prstGeom>
        </p:spPr>
        <p:txBody>
          <a:bodyPr/>
          <a:lstStyle>
            <a:lvl1pPr defTabSz="268731">
              <a:defRPr sz="3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2578098" y="7467600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eines</a:t>
            </a:r>
            <a:r>
              <a:rPr sz="3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Gebiets</a:t>
            </a:r>
            <a:r>
              <a:rPr sz="3800" dirty="0">
                <a:solidFill>
                  <a:schemeClr val="tx2">
                    <a:lumMod val="50000"/>
                  </a:schemeClr>
                </a:solidFill>
              </a:rPr>
              <a:t> auf </a:t>
            </a:r>
            <a:r>
              <a:rPr sz="3800" dirty="0" err="1">
                <a:solidFill>
                  <a:schemeClr val="tx2">
                    <a:lumMod val="50000"/>
                  </a:schemeClr>
                </a:solidFill>
              </a:rPr>
              <a:t>Eindringlinge</a:t>
            </a:r>
            <a:endParaRPr sz="3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883790" y="3482973"/>
            <a:ext cx="5847110" cy="42862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Proprietärer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Anschluss </a:t>
            </a:r>
          </a:p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2592 x 1944 Pixel</a:t>
            </a:r>
          </a:p>
          <a:p>
            <a:pPr marL="1484733" lvl="0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kein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Infrarotfilter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(„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Nachtsicht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“)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60980" y="3220403"/>
            <a:ext cx="5515524" cy="4942372"/>
            <a:chOff x="0" y="0"/>
            <a:chExt cx="5515523" cy="4942371"/>
          </a:xfrm>
        </p:grpSpPr>
        <p:pic>
          <p:nvPicPr>
            <p:cNvPr id="47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720417">
              <a:off x="355133" y="806049"/>
              <a:ext cx="4755059" cy="3566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720417">
              <a:off x="367532" y="453088"/>
              <a:ext cx="4780459" cy="4036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883790" y="3482973"/>
            <a:ext cx="7434555" cy="4286253"/>
          </a:xfrm>
          <a:prstGeom prst="rect">
            <a:avLst/>
          </a:prstGeom>
        </p:spPr>
        <p:txBody>
          <a:bodyPr/>
          <a:lstStyle/>
          <a:p>
            <a:pPr marL="1484733" lvl="0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passiver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Infrarot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Sensor</a:t>
            </a:r>
          </a:p>
          <a:p>
            <a:pPr marL="1484733" lvl="0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reagiert</a:t>
            </a:r>
            <a:r>
              <a:rPr sz="4400" dirty="0">
                <a:solidFill>
                  <a:schemeClr val="tx2">
                    <a:lumMod val="50000"/>
                  </a:schemeClr>
                </a:solidFill>
              </a:rPr>
              <a:t> auf </a:t>
            </a:r>
            <a:r>
              <a:rPr sz="4400" dirty="0" err="1">
                <a:solidFill>
                  <a:schemeClr val="tx2">
                    <a:lumMod val="50000"/>
                  </a:schemeClr>
                </a:solidFill>
              </a:rPr>
              <a:t>Wärmestrahlung</a:t>
            </a:r>
            <a:endParaRPr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3" name="image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5" cy="3393835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566985" y="542923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Codis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14399" y="2371725"/>
            <a:ext cx="11153776" cy="69576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chemeClr val="tx2">
                    <a:lumMod val="50000"/>
                  </a:schemeClr>
                </a:solidFill>
              </a:rPr>
              <a:t>Co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sz="3600" dirty="0" err="1" smtClean="0">
                <a:solidFill>
                  <a:schemeClr val="tx2">
                    <a:lumMod val="50000"/>
                  </a:schemeClr>
                </a:solidFill>
              </a:rPr>
              <a:t>perative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, distributed surveillance (auf Deutsch: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kooperative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verteilte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Überwachung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Überwachung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aus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verschiedenen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Blickwinkeln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Sendet Broadcast </a:t>
            </a:r>
            <a:r>
              <a:rPr sz="3600" dirty="0" err="1" smtClean="0">
                <a:solidFill>
                  <a:schemeClr val="tx2">
                    <a:lumMod val="50000"/>
                  </a:schemeClr>
                </a:solidFill>
              </a:rPr>
              <a:t>wenn</a:t>
            </a:r>
            <a:r>
              <a:rPr sz="3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Eindringling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entdeckt</a:t>
            </a: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3600" dirty="0" err="1">
                <a:solidFill>
                  <a:schemeClr val="tx2">
                    <a:lumMod val="50000"/>
                  </a:schemeClr>
                </a:solidFill>
              </a:rPr>
              <a:t>wurde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337930" lvl="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chemeClr val="tx2">
                    <a:lumMod val="50000"/>
                  </a:schemeClr>
                </a:solidFill>
              </a:rPr>
              <a:t>Android-App: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Surveillance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Receiver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413025" lvl="0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chemeClr val="tx2">
                  <a:lumMod val="50000"/>
                </a:schemeClr>
              </a:solidFill>
            </a:endParaRPr>
          </a:p>
          <a:p>
            <a:pPr marL="413025" lvl="0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650" dirty="0" smtClean="0">
                <a:solidFill>
                  <a:srgbClr val="45A7DE"/>
                </a:solidFill>
              </a:rPr>
              <a:t>Bewegungserkennung mit Kamera</a:t>
            </a:r>
            <a:endParaRPr sz="6650" dirty="0">
              <a:solidFill>
                <a:srgbClr val="45A7DE"/>
              </a:solidFill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889685" y="3295648"/>
            <a:ext cx="11182865" cy="60213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Verfahren: Motion-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Estimation</a:t>
            </a:r>
            <a:endParaRPr lang="de-DE" sz="36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0">
              <a:buBlip>
                <a:blip r:embed="rId2"/>
              </a:buBlip>
            </a:pP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Algorithmus: block-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matching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algorithm</a:t>
            </a:r>
            <a:endParaRPr lang="de-DE" sz="36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de-DE" sz="3600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ffizient</a:t>
            </a:r>
          </a:p>
          <a:p>
            <a:pPr lvl="1"/>
            <a:r>
              <a:rPr lang="de-DE" sz="3600" dirty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iefert gute Ergebnisse</a:t>
            </a:r>
          </a:p>
          <a:p>
            <a:pPr lvl="1"/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Wird oft in Video-</a:t>
            </a:r>
            <a:r>
              <a:rPr lang="de-DE" sz="3600" dirty="0" err="1" smtClean="0">
                <a:solidFill>
                  <a:schemeClr val="tx2">
                    <a:lumMod val="50000"/>
                  </a:schemeClr>
                </a:solidFill>
              </a:rPr>
              <a:t>Kodierern</a:t>
            </a:r>
            <a:r>
              <a:rPr lang="de-DE" sz="3600" dirty="0" smtClean="0">
                <a:solidFill>
                  <a:schemeClr val="tx2">
                    <a:lumMod val="50000"/>
                  </a:schemeClr>
                </a:solidFill>
              </a:rPr>
              <a:t> verwendet</a:t>
            </a:r>
            <a:endParaRPr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266009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3648385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grpSp>
        <p:nvGrpSpPr>
          <p:cNvPr id="163" name="Group 163"/>
          <p:cNvGrpSpPr/>
          <p:nvPr/>
        </p:nvGrpSpPr>
        <p:grpSpPr>
          <a:xfrm>
            <a:off x="1848385" y="2293203"/>
            <a:ext cx="3600001" cy="3600001"/>
            <a:chOff x="0" y="0"/>
            <a:chExt cx="3600000" cy="3600000"/>
          </a:xfrm>
        </p:grpSpPr>
        <p:sp>
          <p:nvSpPr>
            <p:cNvPr id="63" name="Shape 63"/>
            <p:cNvSpPr/>
            <p:nvPr/>
          </p:nvSpPr>
          <p:spPr>
            <a:xfrm>
              <a:off x="-1" y="-1"/>
              <a:ext cx="3600002" cy="3600002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-1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-1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-1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-1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-1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-1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-1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59999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59999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59999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59999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359999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59999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359999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9999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359999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59999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7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7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7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7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7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0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0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0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0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0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0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0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0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0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4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4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4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4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4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4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4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4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4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4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80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80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80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80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80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80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80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80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80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16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16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16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16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16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16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16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16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6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6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5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5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5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5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5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5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5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5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25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25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8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28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28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8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28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8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2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2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2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2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2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32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32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2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32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2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8466010" y="2293203"/>
            <a:ext cx="3600001" cy="3600001"/>
            <a:chOff x="0" y="0"/>
            <a:chExt cx="3600000" cy="3600000"/>
          </a:xfrm>
        </p:grpSpPr>
        <p:grpSp>
          <p:nvGrpSpPr>
            <p:cNvPr id="265" name="Group 265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266" name="Shape 266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4240854" y="1126925"/>
            <a:ext cx="546784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eilt das Bild in </a:t>
            </a:r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 x 2 Pixel große Blöcke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5844756" y="1573201"/>
            <a:ext cx="2702663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sog. “Makroblöcke“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795667" y="2473202"/>
            <a:ext cx="2323060" cy="900001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 w="25400" cap="flat">
            <a:solidFill>
              <a:schemeClr val="tx2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spc="0" normalizeH="0" baseline="0">
              <a:ln>
                <a:noFill/>
              </a:ln>
              <a:solidFill>
                <a:srgbClr val="004385"/>
              </a:solidFill>
              <a:effectLst/>
              <a:uFillTx/>
              <a:latin typeface="Marker Felt"/>
              <a:ea typeface="Marker Felt"/>
              <a:cs typeface="Marker Felt"/>
              <a:sym typeface="Marker Felt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1732802" y="6793206"/>
            <a:ext cx="9613209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Anmerkung: H264 Kodier verwendet 16 x 16 Pixel große Makroblöcke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7209346" y="301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2255548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  <a:endParaRPr/>
          </a:p>
        </p:txBody>
      </p:sp>
      <p:grpSp>
        <p:nvGrpSpPr>
          <p:cNvPr id="422" name="Group 422"/>
          <p:cNvGrpSpPr/>
          <p:nvPr/>
        </p:nvGrpSpPr>
        <p:grpSpPr>
          <a:xfrm>
            <a:off x="4689347" y="2293203"/>
            <a:ext cx="3600001" cy="3600001"/>
            <a:chOff x="0" y="0"/>
            <a:chExt cx="3600000" cy="3600000"/>
          </a:xfrm>
        </p:grpSpPr>
        <p:grpSp>
          <p:nvGrpSpPr>
            <p:cNvPr id="396" name="Group 396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6" name="Shape 326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7" name="Shape 327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397" name="Shape 397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455484" y="2293203"/>
            <a:ext cx="3600002" cy="3600001"/>
            <a:chOff x="0" y="0"/>
            <a:chExt cx="3600000" cy="3600000"/>
          </a:xfrm>
        </p:grpSpPr>
        <p:grpSp>
          <p:nvGrpSpPr>
            <p:cNvPr id="524" name="Group 524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525" name="Shape 525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8923210" y="2293203"/>
            <a:ext cx="3600001" cy="3600001"/>
            <a:chOff x="0" y="0"/>
            <a:chExt cx="3600000" cy="3600000"/>
          </a:xfrm>
        </p:grpSpPr>
        <p:grpSp>
          <p:nvGrpSpPr>
            <p:cNvPr id="652" name="Group 652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551" name="Shape 551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  <a:endParaRPr/>
              </a:p>
            </p:txBody>
          </p:sp>
        </p:grpSp>
        <p:sp>
          <p:nvSpPr>
            <p:cNvPr id="653" name="Shape 653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  <a:endParaRPr/>
            </a:p>
          </p:txBody>
        </p:sp>
      </p:grpSp>
      <p:sp>
        <p:nvSpPr>
          <p:cNvPr id="679" name="Shape 679"/>
          <p:cNvSpPr/>
          <p:nvPr/>
        </p:nvSpPr>
        <p:spPr>
          <a:xfrm flipV="1">
            <a:off x="10723209" y="3373203"/>
            <a:ext cx="720001" cy="720001"/>
          </a:xfrm>
          <a:prstGeom prst="line">
            <a:avLst/>
          </a:prstGeom>
          <a:ln w="28575">
            <a:solidFill>
              <a:srgbClr val="16151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9236277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9236277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9236277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9236275" y="332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9236274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9956276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9956276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9956276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9956275" y="3326934"/>
            <a:ext cx="90004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9956275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2118209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2118209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12118209" y="4050007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12118209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12118208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10684334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10684334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10684333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0684333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11390066" y="548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1390066" y="476693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1390066" y="404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11390065" y="260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TextBox 702"/>
          <p:cNvSpPr txBox="1"/>
          <p:nvPr/>
        </p:nvSpPr>
        <p:spPr>
          <a:xfrm>
            <a:off x="1351393" y="1573201"/>
            <a:ext cx="180818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Referenzbild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5366869" y="1573201"/>
            <a:ext cx="1893147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aktuelles Bild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Marker Felt"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8647621" y="980731"/>
            <a:ext cx="4238340" cy="11849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Ermittelt Abstände der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Makroblöcke im aktuellen Bild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 smtClean="0">
                <a:solidFill>
                  <a:schemeClr val="tx2">
                    <a:lumMod val="50000"/>
                  </a:schemeClr>
                </a:solidFill>
              </a:rPr>
              <a:t>gegenüber dem Referenzbild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347" y="0"/>
            <a:ext cx="102051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858585"/>
      </a:dk1>
      <a:lt1>
        <a:srgbClr val="004385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</vt:lpstr>
      <vt:lpstr>Helvetica Neue</vt:lpstr>
      <vt:lpstr>Marker Felt</vt:lpstr>
      <vt:lpstr>Wingdings</vt:lpstr>
      <vt:lpstr>Default</vt:lpstr>
      <vt:lpstr>kooperative, verteilte Überwachung</vt:lpstr>
      <vt:lpstr>Verteilte, kooperative Überwachung</vt:lpstr>
      <vt:lpstr>Pi NoIR</vt:lpstr>
      <vt:lpstr>PIR-Sensor</vt:lpstr>
      <vt:lpstr>Codis</vt:lpstr>
      <vt:lpstr>Bewegungserkennung mit Kamera</vt:lpstr>
      <vt:lpstr>PowerPoint Presentation</vt:lpstr>
      <vt:lpstr>PowerPoint Presentation</vt:lpstr>
      <vt:lpstr>PowerPoint Presentation</vt:lpstr>
      <vt:lpstr>Codis als verteiltes System</vt:lpstr>
      <vt:lpstr>Codis als verteiltes System</vt:lpstr>
      <vt:lpstr>Codis als verteiltes System</vt:lpstr>
      <vt:lpstr>Codis als verteiltes System</vt:lpstr>
      <vt:lpstr>Entdecken von Eindringlingen</vt:lpstr>
      <vt:lpstr>Andere Ansätze</vt:lpstr>
      <vt:lpstr>Andere Ansätze</vt:lpstr>
      <vt:lpstr>Evaluation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Verteilte, kooperative Überwachung</dc:title>
  <dc:creator>Dennis Lisiecki</dc:creator>
  <cp:lastModifiedBy>Dennis Lisiecki</cp:lastModifiedBy>
  <cp:revision>24</cp:revision>
  <dcterms:modified xsi:type="dcterms:W3CDTF">2015-02-09T17:11:34Z</dcterms:modified>
</cp:coreProperties>
</file>